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  <p:sldMasterId id="2147483704" r:id="rId4"/>
    <p:sldMasterId id="2147483718" r:id="rId5"/>
  </p:sldMasterIdLst>
  <p:notesMasterIdLst>
    <p:notesMasterId r:id="rId17"/>
  </p:notesMasterIdLst>
  <p:sldIdLst>
    <p:sldId id="265" r:id="rId6"/>
    <p:sldId id="302" r:id="rId7"/>
    <p:sldId id="296" r:id="rId8"/>
    <p:sldId id="280" r:id="rId9"/>
    <p:sldId id="266" r:id="rId10"/>
    <p:sldId id="309" r:id="rId11"/>
    <p:sldId id="311" r:id="rId12"/>
    <p:sldId id="312" r:id="rId13"/>
    <p:sldId id="277" r:id="rId14"/>
    <p:sldId id="283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7" autoAdjust="0"/>
    <p:restoredTop sz="94660"/>
  </p:normalViewPr>
  <p:slideViewPr>
    <p:cSldViewPr snapToGrid="0">
      <p:cViewPr>
        <p:scale>
          <a:sx n="66" d="100"/>
          <a:sy n="66" d="100"/>
        </p:scale>
        <p:origin x="704" y="44"/>
      </p:cViewPr>
      <p:guideLst>
        <p:guide orient="horz" pos="2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466A-BEE1-465C-8B45-A5956C557BA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1E45D-C88A-4E28-88AF-6B7BE2B1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BF807-55DD-429A-905F-03B3427F111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1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A47ED-CD55-1E6F-F4D1-1CA4ECE18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F9FE1-4911-8E96-2D84-D8FE260E5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EE586-A1A7-3528-81C4-4A9FC7F0F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096FC-431A-E361-F8CC-8BA3679653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BF807-55DD-429A-905F-03B3427F111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43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C5782-10C3-B4FB-F7F2-E15AD8962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00766-E5E7-469B-CD42-2CDAE9D0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DED5EE-91E6-D9A6-E247-ACB33E518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18B02-9B0C-76E9-CD51-45C6AA4483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BF807-55DD-429A-905F-03B3427F111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5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22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3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520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96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71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620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pos="25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87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115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622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05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2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30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27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50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467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454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49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8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735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8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78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9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237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636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5258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76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339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0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44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78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947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057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027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28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489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227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62881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984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0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31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816E-120B-4EE4-BA99-A3865910D1F9}"/>
              </a:ext>
            </a:extLst>
          </p:cNvPr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683784F2-CEBF-4D2D-AED0-CC5F6B943072}"/>
              </a:ext>
            </a:extLst>
          </p:cNvPr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1725A5-C318-4F03-8A70-9C8194C0D119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125EB3-BF8C-46D5-BF53-C2D95A660A41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3E4851FF-0276-4DB9-9D79-C6FD78B81B2B}"/>
              </a:ext>
            </a:extLst>
          </p:cNvPr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1F80E7-4123-4268-A5C6-70DE4864013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F39642-9393-4A9C-894C-DBF916DA9CFC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:a16="http://schemas.microsoft.com/office/drawing/2014/main" id="{CF3D58A7-D9A0-46D6-A473-550BA988535F}"/>
              </a:ext>
            </a:extLst>
          </p:cNvPr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97FC37-915A-4007-ABB4-E2D5A1F7A924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4EC1E1-8DDF-4F6D-8F2A-3AB6E4F2E23B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53399F-4B30-4CD5-AF8B-0759923C1817}"/>
              </a:ext>
            </a:extLst>
          </p:cNvPr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1714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64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55" r:id="rId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90" r:id="rId3"/>
    <p:sldLayoutId id="2147483691" r:id="rId4"/>
    <p:sldLayoutId id="2147483654" r:id="rId5"/>
    <p:sldLayoutId id="2147483692" r:id="rId6"/>
    <p:sldLayoutId id="2147483693" r:id="rId7"/>
    <p:sldLayoutId id="2147483694" r:id="rId8"/>
    <p:sldLayoutId id="2147483696" r:id="rId9"/>
    <p:sldLayoutId id="2147483699" r:id="rId10"/>
    <p:sldLayoutId id="2147483695" r:id="rId11"/>
    <p:sldLayoutId id="2147483697" r:id="rId12"/>
    <p:sldLayoutId id="2147483698" r:id="rId13"/>
    <p:sldLayoutId id="2147483700" r:id="rId14"/>
    <p:sldLayoutId id="2147483701" r:id="rId15"/>
    <p:sldLayoutId id="2147483702" r:id="rId16"/>
    <p:sldLayoutId id="2147483656" r:id="rId17"/>
    <p:sldLayoutId id="2147483703" r:id="rId18"/>
    <p:sldLayoutId id="2147483687" r:id="rId19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5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9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2" r:id="rId13"/>
    <p:sldLayoutId id="214748373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mint%20green%20background" TargetMode="External"/><Relationship Id="rId2" Type="http://schemas.openxmlformats.org/officeDocument/2006/relationships/image" Target="../media/image7.1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306B37-C93A-4526-AD5F-E0A1A6CDA692}"/>
              </a:ext>
            </a:extLst>
          </p:cNvPr>
          <p:cNvSpPr/>
          <p:nvPr/>
        </p:nvSpPr>
        <p:spPr>
          <a:xfrm>
            <a:off x="6096000" y="4910916"/>
            <a:ext cx="6096000" cy="1302728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CE59-E647-49F9-B0BD-75DBB9DBC60B}"/>
              </a:ext>
            </a:extLst>
          </p:cNvPr>
          <p:cNvSpPr txBox="1"/>
          <p:nvPr/>
        </p:nvSpPr>
        <p:spPr>
          <a:xfrm>
            <a:off x="336885" y="647760"/>
            <a:ext cx="1168171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cs typeface="Arial" pitchFamily="34" charset="0"/>
              </a:rPr>
              <a:t> </a:t>
            </a:r>
            <a:r>
              <a:rPr lang="en-US" sz="3600" b="1" dirty="0"/>
              <a:t>A Comparative Study of Consumer Preference:</a:t>
            </a:r>
          </a:p>
          <a:p>
            <a:pPr algn="ctr"/>
            <a:r>
              <a:rPr lang="en-US" sz="3600" b="1" dirty="0"/>
              <a:t> Local Dairy Milk at Shyam Dairy</a:t>
            </a:r>
            <a:endParaRPr lang="en-US" sz="3600" b="1" dirty="0">
              <a:latin typeface="Segoe UI Light" pitchFamily="34" charset="0"/>
            </a:endParaRPr>
          </a:p>
          <a:p>
            <a:endParaRPr lang="ko-KR" altLang="en-US" sz="3600" b="1" dirty="0"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04738-C1FC-4B90-AF02-2FEA185A20FD}"/>
              </a:ext>
            </a:extLst>
          </p:cNvPr>
          <p:cNvSpPr txBox="1"/>
          <p:nvPr/>
        </p:nvSpPr>
        <p:spPr>
          <a:xfrm>
            <a:off x="6423823" y="5085226"/>
            <a:ext cx="717316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Presented by:</a:t>
            </a:r>
            <a:r>
              <a:rPr lang="en-US" sz="2800" dirty="0">
                <a:solidFill>
                  <a:schemeClr val="bg1"/>
                </a:solidFill>
              </a:rPr>
              <a:t> Manya Sharma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Roll No:</a:t>
            </a:r>
            <a:r>
              <a:rPr lang="en-US" sz="2800" dirty="0">
                <a:solidFill>
                  <a:schemeClr val="bg1"/>
                </a:solidFill>
              </a:rPr>
              <a:t> 21F3001723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0D9AE-FFA2-356C-9F04-BE161D6E92D6}"/>
              </a:ext>
            </a:extLst>
          </p:cNvPr>
          <p:cNvSpPr txBox="1"/>
          <p:nvPr/>
        </p:nvSpPr>
        <p:spPr>
          <a:xfrm>
            <a:off x="3667225" y="1992250"/>
            <a:ext cx="8797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Business Data Management Capstone Project</a:t>
            </a:r>
            <a:endParaRPr lang="en-IN" sz="2800" b="1" dirty="0">
              <a:solidFill>
                <a:schemeClr val="tx2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406D2BC-5BE4-D2BC-114B-C883E203A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4" y="21415"/>
            <a:ext cx="1039592" cy="94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21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B961DB-AB32-466B-88F3-3BA587CB6CAB}"/>
              </a:ext>
            </a:extLst>
          </p:cNvPr>
          <p:cNvGrpSpPr/>
          <p:nvPr/>
        </p:nvGrpSpPr>
        <p:grpSpPr>
          <a:xfrm>
            <a:off x="4110916" y="1948604"/>
            <a:ext cx="3960932" cy="3960932"/>
            <a:chOff x="2455028" y="1729056"/>
            <a:chExt cx="3960932" cy="39609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D50274-96C2-4AD6-8F58-94787CEBF259}"/>
                </a:ext>
              </a:extLst>
            </p:cNvPr>
            <p:cNvGrpSpPr/>
            <p:nvPr/>
          </p:nvGrpSpPr>
          <p:grpSpPr>
            <a:xfrm>
              <a:off x="2455028" y="1729056"/>
              <a:ext cx="3960932" cy="3960932"/>
              <a:chOff x="2455028" y="1729056"/>
              <a:chExt cx="3960932" cy="396093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CDDD2EF-67BD-4ADC-9766-918416C8E8A0}"/>
                  </a:ext>
                </a:extLst>
              </p:cNvPr>
              <p:cNvSpPr/>
              <p:nvPr/>
            </p:nvSpPr>
            <p:spPr>
              <a:xfrm>
                <a:off x="2779310" y="2053338"/>
                <a:ext cx="3312368" cy="3312368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9FF2EAB-4E7D-4EFB-B18A-A8A7F13DC534}"/>
                  </a:ext>
                </a:extLst>
              </p:cNvPr>
              <p:cNvGrpSpPr/>
              <p:nvPr/>
            </p:nvGrpSpPr>
            <p:grpSpPr>
              <a:xfrm>
                <a:off x="2455028" y="1729056"/>
                <a:ext cx="3960932" cy="3960932"/>
                <a:chOff x="2455028" y="1729056"/>
                <a:chExt cx="3960932" cy="396093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6106988B-A4D2-4754-9D58-08E6540E0B41}"/>
                    </a:ext>
                  </a:extLst>
                </p:cNvPr>
                <p:cNvGrpSpPr/>
                <p:nvPr/>
              </p:nvGrpSpPr>
              <p:grpSpPr>
                <a:xfrm rot="2700000">
                  <a:off x="2455028" y="1729056"/>
                  <a:ext cx="3960932" cy="3960932"/>
                  <a:chOff x="1807830" y="1844332"/>
                  <a:chExt cx="3960932" cy="396093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0C9123B8-F772-4444-84E0-1E10BFF0FB84}"/>
                      </a:ext>
                    </a:extLst>
                  </p:cNvPr>
                  <p:cNvGrpSpPr/>
                  <p:nvPr/>
                </p:nvGrpSpPr>
                <p:grpSpPr>
                  <a:xfrm>
                    <a:off x="3356247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21" name="Rounded Rectangle 3">
                      <a:extLst>
                        <a:ext uri="{FF2B5EF4-FFF2-40B4-BE49-F238E27FC236}">
                          <a16:creationId xmlns:a16="http://schemas.microsoft.com/office/drawing/2014/main" id="{AA354E6C-4B22-4D9B-AFBF-4D687A592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2" name="Rounded Rectangle 3">
                      <a:extLst>
                        <a:ext uri="{FF2B5EF4-FFF2-40B4-BE49-F238E27FC236}">
                          <a16:creationId xmlns:a16="http://schemas.microsoft.com/office/drawing/2014/main" id="{DD27853C-1281-4F91-9ECC-37C88DCD32D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C0868BB4-19F8-4398-9DAC-8D214FCF2E9C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3356248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19" name="Rounded Rectangle 3">
                      <a:extLst>
                        <a:ext uri="{FF2B5EF4-FFF2-40B4-BE49-F238E27FC236}">
                          <a16:creationId xmlns:a16="http://schemas.microsoft.com/office/drawing/2014/main" id="{B9989E4F-F642-41AA-8726-BAF318AE1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3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0" name="Rounded Rectangle 3">
                      <a:extLst>
                        <a:ext uri="{FF2B5EF4-FFF2-40B4-BE49-F238E27FC236}">
                          <a16:creationId xmlns:a16="http://schemas.microsoft.com/office/drawing/2014/main" id="{4CA60CB8-20A8-4B3C-B677-1E4E7511836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B42B8A5-6FC7-490C-9F3D-0E6B85FA51D1}"/>
                    </a:ext>
                  </a:extLst>
                </p:cNvPr>
                <p:cNvSpPr/>
                <p:nvPr/>
              </p:nvSpPr>
              <p:spPr>
                <a:xfrm>
                  <a:off x="4003446" y="3277474"/>
                  <a:ext cx="864096" cy="8640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40D01D-3BFD-46DB-9E41-1C38D5320954}"/>
                </a:ext>
              </a:extLst>
            </p:cNvPr>
            <p:cNvSpPr txBox="1"/>
            <p:nvPr/>
          </p:nvSpPr>
          <p:spPr>
            <a:xfrm rot="18900000">
              <a:off x="4532619" y="2489371"/>
              <a:ext cx="14056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Enhance Customer Retention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B86B84-FA1B-449E-8150-07F973E19659}"/>
                </a:ext>
              </a:extLst>
            </p:cNvPr>
            <p:cNvSpPr txBox="1"/>
            <p:nvPr/>
          </p:nvSpPr>
          <p:spPr>
            <a:xfrm rot="2700000">
              <a:off x="2904581" y="2606446"/>
              <a:ext cx="1405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Boost Fresh Milk Sales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D0B70-33C1-4A4E-8641-98B0837482E8}"/>
                </a:ext>
              </a:extLst>
            </p:cNvPr>
            <p:cNvSpPr txBox="1"/>
            <p:nvPr/>
          </p:nvSpPr>
          <p:spPr>
            <a:xfrm rot="18900000">
              <a:off x="2931218" y="4112853"/>
              <a:ext cx="14056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Counter Seasonal Decline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9B9082-6AC0-4A70-A117-6E738A561F91}"/>
                </a:ext>
              </a:extLst>
            </p:cNvPr>
            <p:cNvSpPr txBox="1"/>
            <p:nvPr/>
          </p:nvSpPr>
          <p:spPr>
            <a:xfrm rot="2700000">
              <a:off x="4548586" y="4090415"/>
              <a:ext cx="14056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</a:rPr>
                <a:t>Expand Operational Reach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C86E27C-60A9-C4D5-856B-7063954EF24F}"/>
              </a:ext>
            </a:extLst>
          </p:cNvPr>
          <p:cNvSpPr txBox="1"/>
          <p:nvPr/>
        </p:nvSpPr>
        <p:spPr>
          <a:xfrm>
            <a:off x="821095" y="1326202"/>
            <a:ext cx="36670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 discounts during low-demand periods.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 health benefits of fresh milk through targeted marketing campaigns. </a:t>
            </a:r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040DF9EC-ACAF-898D-84FF-8210FEF55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566" y="1290430"/>
            <a:ext cx="38130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 loyalty programs and personalized rewards for regular customers.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 churn by collecting feedback and improving services. 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706AE8E4-96B6-9A1E-B6B9-FF127E844A4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21095" y="4476735"/>
            <a:ext cx="371099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Seasonal campaigns emphasizing the benefits of fresh milk.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Stabilize pricing to attract price-sensitive customers.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9E430-5615-C334-9B79-5A4001B5C982}"/>
              </a:ext>
            </a:extLst>
          </p:cNvPr>
          <p:cNvSpPr txBox="1"/>
          <p:nvPr/>
        </p:nvSpPr>
        <p:spPr>
          <a:xfrm>
            <a:off x="7833115" y="4629356"/>
            <a:ext cx="37275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Increase fresh milk availability hours or offer delivery services to improve customer convenience.</a:t>
            </a:r>
            <a:endParaRPr lang="en-IN" sz="1600" dirty="0"/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08A72B91-E6F5-5823-3783-F56FAFEFF6DE}"/>
              </a:ext>
            </a:extLst>
          </p:cNvPr>
          <p:cNvSpPr/>
          <p:nvPr/>
        </p:nvSpPr>
        <p:spPr>
          <a:xfrm>
            <a:off x="5844996" y="366148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65029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F0065-2D44-476E-BF0C-CBB304A162C1}"/>
              </a:ext>
            </a:extLst>
          </p:cNvPr>
          <p:cNvGrpSpPr/>
          <p:nvPr/>
        </p:nvGrpSpPr>
        <p:grpSpPr>
          <a:xfrm>
            <a:off x="9959106" y="1571132"/>
            <a:ext cx="1207911" cy="1207911"/>
            <a:chOff x="1259632" y="1927684"/>
            <a:chExt cx="2005372" cy="20053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AFB316-C9D7-4FAA-95FE-8060A01E776B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no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6CFEED7-51A5-499D-9F92-2D1722953066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no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48D793-06F6-49A5-AA05-6900ACB7D080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no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808DF8-B4E3-43E0-ABBF-7AE65C003B0E}"/>
              </a:ext>
            </a:extLst>
          </p:cNvPr>
          <p:cNvGrpSpPr/>
          <p:nvPr/>
        </p:nvGrpSpPr>
        <p:grpSpPr>
          <a:xfrm>
            <a:off x="7726468" y="2053234"/>
            <a:ext cx="3497537" cy="3983639"/>
            <a:chOff x="5710368" y="1700808"/>
            <a:chExt cx="2528707" cy="4176464"/>
          </a:xfrm>
        </p:grpSpPr>
        <p:sp>
          <p:nvSpPr>
            <p:cNvPr id="11" name="Up Arrow 3">
              <a:extLst>
                <a:ext uri="{FF2B5EF4-FFF2-40B4-BE49-F238E27FC236}">
                  <a16:creationId xmlns:a16="http://schemas.microsoft.com/office/drawing/2014/main" id="{846E3308-1227-42F0-8615-87D6DB0D661D}"/>
                </a:ext>
              </a:extLst>
            </p:cNvPr>
            <p:cNvSpPr/>
            <p:nvPr/>
          </p:nvSpPr>
          <p:spPr>
            <a:xfrm>
              <a:off x="6870923" y="1700808"/>
              <a:ext cx="1368152" cy="2035274"/>
            </a:xfrm>
            <a:prstGeom prst="upArrow">
              <a:avLst/>
            </a:prstGeom>
            <a:gradFill flip="none" rotWithShape="1">
              <a:gsLst>
                <a:gs pos="99000">
                  <a:schemeClr val="accent4"/>
                </a:gs>
                <a:gs pos="0">
                  <a:schemeClr val="accent4">
                    <a:lumMod val="86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Flowchart: Data 6">
              <a:extLst>
                <a:ext uri="{FF2B5EF4-FFF2-40B4-BE49-F238E27FC236}">
                  <a16:creationId xmlns:a16="http://schemas.microsoft.com/office/drawing/2014/main" id="{D7D28EAC-1166-4BD2-82CA-7EF427E63146}"/>
                </a:ext>
              </a:extLst>
            </p:cNvPr>
            <p:cNvSpPr/>
            <p:nvPr/>
          </p:nvSpPr>
          <p:spPr>
            <a:xfrm flipH="1">
              <a:off x="6592296" y="3500344"/>
              <a:ext cx="1030423" cy="15466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2315 h 12315"/>
                <a:gd name="connsiteX1" fmla="*/ 2000 w 10000"/>
                <a:gd name="connsiteY1" fmla="*/ 0 h 12315"/>
                <a:gd name="connsiteX2" fmla="*/ 10000 w 10000"/>
                <a:gd name="connsiteY2" fmla="*/ 2315 h 12315"/>
                <a:gd name="connsiteX3" fmla="*/ 8000 w 10000"/>
                <a:gd name="connsiteY3" fmla="*/ 12315 h 12315"/>
                <a:gd name="connsiteX4" fmla="*/ 0 w 10000"/>
                <a:gd name="connsiteY4" fmla="*/ 12315 h 12315"/>
                <a:gd name="connsiteX0" fmla="*/ 0 w 10000"/>
                <a:gd name="connsiteY0" fmla="*/ 16614 h 16614"/>
                <a:gd name="connsiteX1" fmla="*/ 4728 w 10000"/>
                <a:gd name="connsiteY1" fmla="*/ 0 h 16614"/>
                <a:gd name="connsiteX2" fmla="*/ 10000 w 10000"/>
                <a:gd name="connsiteY2" fmla="*/ 6614 h 16614"/>
                <a:gd name="connsiteX3" fmla="*/ 8000 w 10000"/>
                <a:gd name="connsiteY3" fmla="*/ 16614 h 16614"/>
                <a:gd name="connsiteX4" fmla="*/ 0 w 10000"/>
                <a:gd name="connsiteY4" fmla="*/ 16614 h 16614"/>
                <a:gd name="connsiteX0" fmla="*/ 0 w 8016"/>
                <a:gd name="connsiteY0" fmla="*/ 5370 h 16614"/>
                <a:gd name="connsiteX1" fmla="*/ 2744 w 8016"/>
                <a:gd name="connsiteY1" fmla="*/ 0 h 16614"/>
                <a:gd name="connsiteX2" fmla="*/ 8016 w 8016"/>
                <a:gd name="connsiteY2" fmla="*/ 6614 h 16614"/>
                <a:gd name="connsiteX3" fmla="*/ 6016 w 8016"/>
                <a:gd name="connsiteY3" fmla="*/ 16614 h 16614"/>
                <a:gd name="connsiteX4" fmla="*/ 0 w 8016"/>
                <a:gd name="connsiteY4" fmla="*/ 5370 h 16614"/>
                <a:gd name="connsiteX0" fmla="*/ 0 w 9175"/>
                <a:gd name="connsiteY0" fmla="*/ 3431 h 10199"/>
                <a:gd name="connsiteX1" fmla="*/ 3423 w 9175"/>
                <a:gd name="connsiteY1" fmla="*/ 199 h 10199"/>
                <a:gd name="connsiteX2" fmla="*/ 9175 w 9175"/>
                <a:gd name="connsiteY2" fmla="*/ 0 h 10199"/>
                <a:gd name="connsiteX3" fmla="*/ 7505 w 9175"/>
                <a:gd name="connsiteY3" fmla="*/ 10199 h 10199"/>
                <a:gd name="connsiteX4" fmla="*/ 0 w 9175"/>
                <a:gd name="connsiteY4" fmla="*/ 3431 h 10199"/>
                <a:gd name="connsiteX0" fmla="*/ 0 w 10000"/>
                <a:gd name="connsiteY0" fmla="*/ 3364 h 3364"/>
                <a:gd name="connsiteX1" fmla="*/ 3731 w 10000"/>
                <a:gd name="connsiteY1" fmla="*/ 195 h 3364"/>
                <a:gd name="connsiteX2" fmla="*/ 10000 w 10000"/>
                <a:gd name="connsiteY2" fmla="*/ 0 h 3364"/>
                <a:gd name="connsiteX3" fmla="*/ 6831 w 10000"/>
                <a:gd name="connsiteY3" fmla="*/ 3169 h 3364"/>
                <a:gd name="connsiteX4" fmla="*/ 0 w 10000"/>
                <a:gd name="connsiteY4" fmla="*/ 3364 h 3364"/>
                <a:gd name="connsiteX0" fmla="*/ 0 w 10000"/>
                <a:gd name="connsiteY0" fmla="*/ 11741 h 11741"/>
                <a:gd name="connsiteX1" fmla="*/ 4068 w 10000"/>
                <a:gd name="connsiteY1" fmla="*/ 0 h 11741"/>
                <a:gd name="connsiteX2" fmla="*/ 10000 w 10000"/>
                <a:gd name="connsiteY2" fmla="*/ 1741 h 11741"/>
                <a:gd name="connsiteX3" fmla="*/ 6831 w 10000"/>
                <a:gd name="connsiteY3" fmla="*/ 11161 h 11741"/>
                <a:gd name="connsiteX4" fmla="*/ 0 w 10000"/>
                <a:gd name="connsiteY4" fmla="*/ 11741 h 11741"/>
                <a:gd name="connsiteX0" fmla="*/ 0 w 10000"/>
                <a:gd name="connsiteY0" fmla="*/ 10000 h 10000"/>
                <a:gd name="connsiteX1" fmla="*/ 4068 w 10000"/>
                <a:gd name="connsiteY1" fmla="*/ 580 h 10000"/>
                <a:gd name="connsiteX2" fmla="*/ 10000 w 10000"/>
                <a:gd name="connsiteY2" fmla="*/ 0 h 10000"/>
                <a:gd name="connsiteX3" fmla="*/ 6831 w 10000"/>
                <a:gd name="connsiteY3" fmla="*/ 9420 h 10000"/>
                <a:gd name="connsiteX4" fmla="*/ 0 w 10000"/>
                <a:gd name="connsiteY4" fmla="*/ 10000 h 10000"/>
                <a:gd name="connsiteX0" fmla="*/ 0 w 9830"/>
                <a:gd name="connsiteY0" fmla="*/ 8685 h 9420"/>
                <a:gd name="connsiteX1" fmla="*/ 3898 w 9830"/>
                <a:gd name="connsiteY1" fmla="*/ 580 h 9420"/>
                <a:gd name="connsiteX2" fmla="*/ 9830 w 9830"/>
                <a:gd name="connsiteY2" fmla="*/ 0 h 9420"/>
                <a:gd name="connsiteX3" fmla="*/ 6661 w 9830"/>
                <a:gd name="connsiteY3" fmla="*/ 9420 h 9420"/>
                <a:gd name="connsiteX4" fmla="*/ 0 w 9830"/>
                <a:gd name="connsiteY4" fmla="*/ 8685 h 9420"/>
                <a:gd name="connsiteX0" fmla="*/ 0 w 10000"/>
                <a:gd name="connsiteY0" fmla="*/ 9220 h 10000"/>
                <a:gd name="connsiteX1" fmla="*/ 3965 w 10000"/>
                <a:gd name="connsiteY1" fmla="*/ 616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220 h 10000"/>
                <a:gd name="connsiteX0" fmla="*/ 0 w 10000"/>
                <a:gd name="connsiteY0" fmla="*/ 9499 h 10000"/>
                <a:gd name="connsiteX1" fmla="*/ 3965 w 10000"/>
                <a:gd name="connsiteY1" fmla="*/ 616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499 h 10000"/>
                <a:gd name="connsiteX0" fmla="*/ 0 w 10000"/>
                <a:gd name="connsiteY0" fmla="*/ 9499 h 10000"/>
                <a:gd name="connsiteX1" fmla="*/ 4601 w 10000"/>
                <a:gd name="connsiteY1" fmla="*/ 58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49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9499"/>
                  </a:moveTo>
                  <a:lnTo>
                    <a:pt x="4601" y="58"/>
                  </a:lnTo>
                  <a:lnTo>
                    <a:pt x="10000" y="0"/>
                  </a:lnTo>
                  <a:lnTo>
                    <a:pt x="6776" y="10000"/>
                  </a:lnTo>
                  <a:cubicBezTo>
                    <a:pt x="4517" y="9740"/>
                    <a:pt x="2403" y="9480"/>
                    <a:pt x="0" y="9499"/>
                  </a:cubicBezTo>
                  <a:close/>
                </a:path>
              </a:pathLst>
            </a:custGeom>
            <a:gradFill>
              <a:gsLst>
                <a:gs pos="99000">
                  <a:schemeClr val="accent4">
                    <a:lumMod val="48000"/>
                  </a:schemeClr>
                </a:gs>
                <a:gs pos="0">
                  <a:schemeClr val="accent4">
                    <a:lumMod val="9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EA0E56-E3E0-40AF-B652-92A41FF53E76}"/>
                </a:ext>
              </a:extLst>
            </p:cNvPr>
            <p:cNvSpPr/>
            <p:nvPr/>
          </p:nvSpPr>
          <p:spPr>
            <a:xfrm>
              <a:off x="6372200" y="3429000"/>
              <a:ext cx="720080" cy="1368152"/>
            </a:xfrm>
            <a:prstGeom prst="rect">
              <a:avLst/>
            </a:prstGeom>
            <a:gradFill flip="none" rotWithShape="1">
              <a:gsLst>
                <a:gs pos="99000">
                  <a:schemeClr val="accent4">
                    <a:lumMod val="73000"/>
                  </a:schemeClr>
                </a:gs>
                <a:gs pos="0">
                  <a:schemeClr val="accent4">
                    <a:lumMod val="94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Flowchart: Data 6">
              <a:extLst>
                <a:ext uri="{FF2B5EF4-FFF2-40B4-BE49-F238E27FC236}">
                  <a16:creationId xmlns:a16="http://schemas.microsoft.com/office/drawing/2014/main" id="{ACC24D87-9F74-4C23-8546-CF7A6EB93527}"/>
                </a:ext>
              </a:extLst>
            </p:cNvPr>
            <p:cNvSpPr/>
            <p:nvPr/>
          </p:nvSpPr>
          <p:spPr>
            <a:xfrm flipH="1">
              <a:off x="5916298" y="4572715"/>
              <a:ext cx="954624" cy="16418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2315 h 12315"/>
                <a:gd name="connsiteX1" fmla="*/ 2000 w 10000"/>
                <a:gd name="connsiteY1" fmla="*/ 0 h 12315"/>
                <a:gd name="connsiteX2" fmla="*/ 10000 w 10000"/>
                <a:gd name="connsiteY2" fmla="*/ 2315 h 12315"/>
                <a:gd name="connsiteX3" fmla="*/ 8000 w 10000"/>
                <a:gd name="connsiteY3" fmla="*/ 12315 h 12315"/>
                <a:gd name="connsiteX4" fmla="*/ 0 w 10000"/>
                <a:gd name="connsiteY4" fmla="*/ 12315 h 12315"/>
                <a:gd name="connsiteX0" fmla="*/ 0 w 10000"/>
                <a:gd name="connsiteY0" fmla="*/ 16614 h 16614"/>
                <a:gd name="connsiteX1" fmla="*/ 4728 w 10000"/>
                <a:gd name="connsiteY1" fmla="*/ 0 h 16614"/>
                <a:gd name="connsiteX2" fmla="*/ 10000 w 10000"/>
                <a:gd name="connsiteY2" fmla="*/ 6614 h 16614"/>
                <a:gd name="connsiteX3" fmla="*/ 8000 w 10000"/>
                <a:gd name="connsiteY3" fmla="*/ 16614 h 16614"/>
                <a:gd name="connsiteX4" fmla="*/ 0 w 10000"/>
                <a:gd name="connsiteY4" fmla="*/ 16614 h 16614"/>
                <a:gd name="connsiteX0" fmla="*/ 0 w 8016"/>
                <a:gd name="connsiteY0" fmla="*/ 5370 h 16614"/>
                <a:gd name="connsiteX1" fmla="*/ 2744 w 8016"/>
                <a:gd name="connsiteY1" fmla="*/ 0 h 16614"/>
                <a:gd name="connsiteX2" fmla="*/ 8016 w 8016"/>
                <a:gd name="connsiteY2" fmla="*/ 6614 h 16614"/>
                <a:gd name="connsiteX3" fmla="*/ 6016 w 8016"/>
                <a:gd name="connsiteY3" fmla="*/ 16614 h 16614"/>
                <a:gd name="connsiteX4" fmla="*/ 0 w 8016"/>
                <a:gd name="connsiteY4" fmla="*/ 5370 h 16614"/>
                <a:gd name="connsiteX0" fmla="*/ 0 w 9175"/>
                <a:gd name="connsiteY0" fmla="*/ 3431 h 10199"/>
                <a:gd name="connsiteX1" fmla="*/ 3423 w 9175"/>
                <a:gd name="connsiteY1" fmla="*/ 199 h 10199"/>
                <a:gd name="connsiteX2" fmla="*/ 9175 w 9175"/>
                <a:gd name="connsiteY2" fmla="*/ 0 h 10199"/>
                <a:gd name="connsiteX3" fmla="*/ 7505 w 9175"/>
                <a:gd name="connsiteY3" fmla="*/ 10199 h 10199"/>
                <a:gd name="connsiteX4" fmla="*/ 0 w 9175"/>
                <a:gd name="connsiteY4" fmla="*/ 3431 h 10199"/>
                <a:gd name="connsiteX0" fmla="*/ 0 w 10000"/>
                <a:gd name="connsiteY0" fmla="*/ 3364 h 3364"/>
                <a:gd name="connsiteX1" fmla="*/ 3731 w 10000"/>
                <a:gd name="connsiteY1" fmla="*/ 195 h 3364"/>
                <a:gd name="connsiteX2" fmla="*/ 10000 w 10000"/>
                <a:gd name="connsiteY2" fmla="*/ 0 h 3364"/>
                <a:gd name="connsiteX3" fmla="*/ 6831 w 10000"/>
                <a:gd name="connsiteY3" fmla="*/ 3169 h 3364"/>
                <a:gd name="connsiteX4" fmla="*/ 0 w 10000"/>
                <a:gd name="connsiteY4" fmla="*/ 3364 h 3364"/>
                <a:gd name="connsiteX0" fmla="*/ 0 w 10000"/>
                <a:gd name="connsiteY0" fmla="*/ 11741 h 11741"/>
                <a:gd name="connsiteX1" fmla="*/ 4068 w 10000"/>
                <a:gd name="connsiteY1" fmla="*/ 0 h 11741"/>
                <a:gd name="connsiteX2" fmla="*/ 10000 w 10000"/>
                <a:gd name="connsiteY2" fmla="*/ 1741 h 11741"/>
                <a:gd name="connsiteX3" fmla="*/ 6831 w 10000"/>
                <a:gd name="connsiteY3" fmla="*/ 11161 h 11741"/>
                <a:gd name="connsiteX4" fmla="*/ 0 w 10000"/>
                <a:gd name="connsiteY4" fmla="*/ 11741 h 11741"/>
                <a:gd name="connsiteX0" fmla="*/ 0 w 10000"/>
                <a:gd name="connsiteY0" fmla="*/ 10000 h 10000"/>
                <a:gd name="connsiteX1" fmla="*/ 4068 w 10000"/>
                <a:gd name="connsiteY1" fmla="*/ 580 h 10000"/>
                <a:gd name="connsiteX2" fmla="*/ 10000 w 10000"/>
                <a:gd name="connsiteY2" fmla="*/ 0 h 10000"/>
                <a:gd name="connsiteX3" fmla="*/ 6831 w 10000"/>
                <a:gd name="connsiteY3" fmla="*/ 942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4068" y="580"/>
                  </a:lnTo>
                  <a:lnTo>
                    <a:pt x="10000" y="0"/>
                  </a:lnTo>
                  <a:lnTo>
                    <a:pt x="6831" y="942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99000">
                  <a:schemeClr val="accent4">
                    <a:lumMod val="17000"/>
                  </a:schemeClr>
                </a:gs>
                <a:gs pos="0">
                  <a:schemeClr val="accent4">
                    <a:lumMod val="78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F10B8E-F981-4D58-B99F-780915BB8A7D}"/>
                </a:ext>
              </a:extLst>
            </p:cNvPr>
            <p:cNvSpPr/>
            <p:nvPr/>
          </p:nvSpPr>
          <p:spPr>
            <a:xfrm>
              <a:off x="5710368" y="4509120"/>
              <a:ext cx="720080" cy="1368152"/>
            </a:xfrm>
            <a:prstGeom prst="rect">
              <a:avLst/>
            </a:prstGeom>
            <a:gradFill flip="none" rotWithShape="1">
              <a:gsLst>
                <a:gs pos="99000">
                  <a:schemeClr val="accent4">
                    <a:lumMod val="62000"/>
                  </a:schemeClr>
                </a:gs>
                <a:gs pos="44000">
                  <a:schemeClr val="accent4">
                    <a:lumMod val="8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9E7E77-EED8-4D23-9D6B-123D70480A6E}"/>
              </a:ext>
            </a:extLst>
          </p:cNvPr>
          <p:cNvCxnSpPr>
            <a:cxnSpLocks/>
          </p:cNvCxnSpPr>
          <p:nvPr/>
        </p:nvCxnSpPr>
        <p:spPr>
          <a:xfrm flipV="1">
            <a:off x="3682380" y="3081624"/>
            <a:ext cx="5112000" cy="9524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88599C-FEFB-4D31-9D9A-5827A1F3DBD4}"/>
              </a:ext>
            </a:extLst>
          </p:cNvPr>
          <p:cNvSpPr txBox="1"/>
          <p:nvPr/>
        </p:nvSpPr>
        <p:spPr>
          <a:xfrm>
            <a:off x="3682380" y="2320029"/>
            <a:ext cx="4751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Summary of Findings:</a:t>
            </a:r>
            <a:r>
              <a:rPr lang="en-US" sz="1400" dirty="0"/>
              <a:t> Fresh milk sales are sensitive to price changes, while packaged milk remains a customer favorite.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DA67A2-92CC-4C9A-A2AD-47E44C2B3215}"/>
              </a:ext>
            </a:extLst>
          </p:cNvPr>
          <p:cNvCxnSpPr>
            <a:cxnSpLocks/>
          </p:cNvCxnSpPr>
          <p:nvPr/>
        </p:nvCxnSpPr>
        <p:spPr>
          <a:xfrm flipV="1">
            <a:off x="2695370" y="4390152"/>
            <a:ext cx="5112000" cy="9524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059B91-ED46-4E1C-AC92-B9F73A5EEC62}"/>
              </a:ext>
            </a:extLst>
          </p:cNvPr>
          <p:cNvSpPr txBox="1"/>
          <p:nvPr/>
        </p:nvSpPr>
        <p:spPr>
          <a:xfrm>
            <a:off x="2818285" y="3676413"/>
            <a:ext cx="4660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Recommended Actions:</a:t>
            </a:r>
            <a:r>
              <a:rPr lang="en-US" sz="1400" dirty="0"/>
              <a:t> Loyalty programs, targeted promotions, and seasonal campaigns.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58A2B4-BB60-4109-A1AF-8C26EF3ED9A5}"/>
              </a:ext>
            </a:extLst>
          </p:cNvPr>
          <p:cNvSpPr/>
          <p:nvPr/>
        </p:nvSpPr>
        <p:spPr>
          <a:xfrm>
            <a:off x="1901585" y="3545404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D814C0-B88C-44B9-AF80-DD521D48B028}"/>
              </a:ext>
            </a:extLst>
          </p:cNvPr>
          <p:cNvCxnSpPr>
            <a:cxnSpLocks/>
          </p:cNvCxnSpPr>
          <p:nvPr/>
        </p:nvCxnSpPr>
        <p:spPr>
          <a:xfrm flipV="1">
            <a:off x="1778671" y="5698679"/>
            <a:ext cx="5112000" cy="9524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4E8A2E-21E3-45B0-B8AE-C15CC48070C0}"/>
              </a:ext>
            </a:extLst>
          </p:cNvPr>
          <p:cNvSpPr txBox="1"/>
          <p:nvPr/>
        </p:nvSpPr>
        <p:spPr>
          <a:xfrm>
            <a:off x="1938235" y="5051121"/>
            <a:ext cx="4660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Impact:</a:t>
            </a:r>
            <a:r>
              <a:rPr lang="en-US" sz="1400" dirty="0"/>
              <a:t> Improved sales, better customer retention, and enhanced market competitiveness for Shyam Dairy.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4B5AE1-D9C4-427F-BDA8-E5D4710E7C10}"/>
              </a:ext>
            </a:extLst>
          </p:cNvPr>
          <p:cNvSpPr/>
          <p:nvPr/>
        </p:nvSpPr>
        <p:spPr>
          <a:xfrm>
            <a:off x="990856" y="4853931"/>
            <a:ext cx="864000" cy="8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3" name="Freeform 57">
            <a:extLst>
              <a:ext uri="{FF2B5EF4-FFF2-40B4-BE49-F238E27FC236}">
                <a16:creationId xmlns:a16="http://schemas.microsoft.com/office/drawing/2014/main" id="{7DA24A4A-A9A7-41F8-A87C-7F427D6E6FB8}"/>
              </a:ext>
            </a:extLst>
          </p:cNvPr>
          <p:cNvSpPr/>
          <p:nvPr/>
        </p:nvSpPr>
        <p:spPr>
          <a:xfrm rot="21060000">
            <a:off x="7113243" y="5253840"/>
            <a:ext cx="4436851" cy="662258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Donut 24">
            <a:extLst>
              <a:ext uri="{FF2B5EF4-FFF2-40B4-BE49-F238E27FC236}">
                <a16:creationId xmlns:a16="http://schemas.microsoft.com/office/drawing/2014/main" id="{EDB3A5BE-537A-A169-9431-F19807EF6579}"/>
              </a:ext>
            </a:extLst>
          </p:cNvPr>
          <p:cNvSpPr/>
          <p:nvPr/>
        </p:nvSpPr>
        <p:spPr>
          <a:xfrm>
            <a:off x="1965783" y="3676413"/>
            <a:ext cx="658638" cy="61225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Donut 24">
            <a:extLst>
              <a:ext uri="{FF2B5EF4-FFF2-40B4-BE49-F238E27FC236}">
                <a16:creationId xmlns:a16="http://schemas.microsoft.com/office/drawing/2014/main" id="{A4510468-2C48-7389-1164-DC23E6405884}"/>
              </a:ext>
            </a:extLst>
          </p:cNvPr>
          <p:cNvSpPr/>
          <p:nvPr/>
        </p:nvSpPr>
        <p:spPr>
          <a:xfrm>
            <a:off x="1114102" y="4974663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B8504C-22D8-63BB-550A-46AD9AAB5213}"/>
              </a:ext>
            </a:extLst>
          </p:cNvPr>
          <p:cNvSpPr/>
          <p:nvPr/>
        </p:nvSpPr>
        <p:spPr>
          <a:xfrm>
            <a:off x="2713091" y="2285154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8FA5C7E6-4942-E31C-00E3-298A3684E95C}"/>
              </a:ext>
            </a:extLst>
          </p:cNvPr>
          <p:cNvSpPr/>
          <p:nvPr/>
        </p:nvSpPr>
        <p:spPr>
          <a:xfrm>
            <a:off x="2818285" y="2401415"/>
            <a:ext cx="658638" cy="61225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03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3DCFF5F-49F6-49E5-B27D-15539D2BB336}"/>
              </a:ext>
            </a:extLst>
          </p:cNvPr>
          <p:cNvSpPr/>
          <p:nvPr/>
        </p:nvSpPr>
        <p:spPr>
          <a:xfrm>
            <a:off x="-3144" y="-17143"/>
            <a:ext cx="4207345" cy="6875143"/>
          </a:xfrm>
          <a:custGeom>
            <a:avLst/>
            <a:gdLst>
              <a:gd name="connsiteX0" fmla="*/ 0 w 6311018"/>
              <a:gd name="connsiteY0" fmla="*/ 0 h 10312714"/>
              <a:gd name="connsiteX1" fmla="*/ 3285486 w 6311018"/>
              <a:gd name="connsiteY1" fmla="*/ 0 h 10312714"/>
              <a:gd name="connsiteX2" fmla="*/ 3502227 w 6311018"/>
              <a:gd name="connsiteY2" fmla="*/ 134600 h 10312714"/>
              <a:gd name="connsiteX3" fmla="*/ 5465249 w 6311018"/>
              <a:gd name="connsiteY3" fmla="*/ 2228309 h 10312714"/>
              <a:gd name="connsiteX4" fmla="*/ 5465805 w 6311018"/>
              <a:gd name="connsiteY4" fmla="*/ 8538352 h 10312714"/>
              <a:gd name="connsiteX5" fmla="*/ 4152955 w 6311018"/>
              <a:gd name="connsiteY5" fmla="*/ 10135242 h 10312714"/>
              <a:gd name="connsiteX6" fmla="*/ 3935942 w 6311018"/>
              <a:gd name="connsiteY6" fmla="*/ 10312714 h 10312714"/>
              <a:gd name="connsiteX7" fmla="*/ 909 w 631101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018" h="10312714">
                <a:moveTo>
                  <a:pt x="0" y="0"/>
                </a:moveTo>
                <a:lnTo>
                  <a:pt x="3285486" y="0"/>
                </a:lnTo>
                <a:lnTo>
                  <a:pt x="3502227" y="134600"/>
                </a:lnTo>
                <a:cubicBezTo>
                  <a:pt x="4295718" y="663675"/>
                  <a:pt x="4971971" y="1374223"/>
                  <a:pt x="5465249" y="2228309"/>
                </a:cubicBezTo>
                <a:cubicBezTo>
                  <a:pt x="6592743" y="4180506"/>
                  <a:pt x="6592955" y="6585957"/>
                  <a:pt x="5465805" y="8538352"/>
                </a:cubicBezTo>
                <a:cubicBezTo>
                  <a:pt x="5113571" y="9148476"/>
                  <a:pt x="4667970" y="9685382"/>
                  <a:pt x="4152955" y="10135242"/>
                </a:cubicBezTo>
                <a:lnTo>
                  <a:pt x="3935942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11CB6B0-5B95-4EB2-9420-3767B8ED91E4}"/>
              </a:ext>
            </a:extLst>
          </p:cNvPr>
          <p:cNvSpPr/>
          <p:nvPr/>
        </p:nvSpPr>
        <p:spPr>
          <a:xfrm>
            <a:off x="-3144" y="-17143"/>
            <a:ext cx="4054919" cy="6875143"/>
          </a:xfrm>
          <a:custGeom>
            <a:avLst/>
            <a:gdLst>
              <a:gd name="connsiteX0" fmla="*/ 0 w 6082378"/>
              <a:gd name="connsiteY0" fmla="*/ 0 h 10312714"/>
              <a:gd name="connsiteX1" fmla="*/ 2737357 w 6082378"/>
              <a:gd name="connsiteY1" fmla="*/ 0 h 10312714"/>
              <a:gd name="connsiteX2" fmla="*/ 3040876 w 6082378"/>
              <a:gd name="connsiteY2" fmla="*/ 162300 h 10312714"/>
              <a:gd name="connsiteX3" fmla="*/ 5267253 w 6082378"/>
              <a:gd name="connsiteY3" fmla="*/ 2387867 h 10312714"/>
              <a:gd name="connsiteX4" fmla="*/ 5267789 w 6082378"/>
              <a:gd name="connsiteY4" fmla="*/ 8469286 h 10312714"/>
              <a:gd name="connsiteX5" fmla="*/ 3696850 w 6082378"/>
              <a:gd name="connsiteY5" fmla="*/ 10258281 h 10312714"/>
              <a:gd name="connsiteX6" fmla="*/ 3620706 w 6082378"/>
              <a:gd name="connsiteY6" fmla="*/ 10312714 h 10312714"/>
              <a:gd name="connsiteX7" fmla="*/ 909 w 608237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2378" h="10312714">
                <a:moveTo>
                  <a:pt x="0" y="0"/>
                </a:moveTo>
                <a:lnTo>
                  <a:pt x="2737357" y="0"/>
                </a:lnTo>
                <a:lnTo>
                  <a:pt x="3040876" y="162300"/>
                </a:lnTo>
                <a:cubicBezTo>
                  <a:pt x="3950284" y="687089"/>
                  <a:pt x="4723932" y="1447135"/>
                  <a:pt x="5267253" y="2387867"/>
                </a:cubicBezTo>
                <a:cubicBezTo>
                  <a:pt x="6353896" y="4269332"/>
                  <a:pt x="6354100" y="6587629"/>
                  <a:pt x="5267789" y="8469286"/>
                </a:cubicBezTo>
                <a:cubicBezTo>
                  <a:pt x="4860423" y="9174907"/>
                  <a:pt x="4323479" y="9778915"/>
                  <a:pt x="3696850" y="10258281"/>
                </a:cubicBezTo>
                <a:lnTo>
                  <a:pt x="3620706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534F045-E450-4128-A730-A7CE59CDD95E}"/>
              </a:ext>
            </a:extLst>
          </p:cNvPr>
          <p:cNvSpPr/>
          <p:nvPr/>
        </p:nvSpPr>
        <p:spPr>
          <a:xfrm>
            <a:off x="-3144" y="-17143"/>
            <a:ext cx="3902487" cy="6875143"/>
          </a:xfrm>
          <a:custGeom>
            <a:avLst/>
            <a:gdLst>
              <a:gd name="connsiteX0" fmla="*/ 0 w 5853730"/>
              <a:gd name="connsiteY0" fmla="*/ 0 h 10312714"/>
              <a:gd name="connsiteX1" fmla="*/ 2336459 w 5853730"/>
              <a:gd name="connsiteY1" fmla="*/ 0 h 10312714"/>
              <a:gd name="connsiteX2" fmla="*/ 2592416 w 5853730"/>
              <a:gd name="connsiteY2" fmla="*/ 116247 h 10312714"/>
              <a:gd name="connsiteX3" fmla="*/ 5069249 w 5853730"/>
              <a:gd name="connsiteY3" fmla="*/ 2436828 h 10312714"/>
              <a:gd name="connsiteX4" fmla="*/ 5069765 w 5853730"/>
              <a:gd name="connsiteY4" fmla="*/ 8289622 h 10312714"/>
              <a:gd name="connsiteX5" fmla="*/ 3249334 w 5853730"/>
              <a:gd name="connsiteY5" fmla="*/ 10231935 h 10312714"/>
              <a:gd name="connsiteX6" fmla="*/ 3119309 w 5853730"/>
              <a:gd name="connsiteY6" fmla="*/ 10312714 h 10312714"/>
              <a:gd name="connsiteX7" fmla="*/ 909 w 585373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3730" h="10312714">
                <a:moveTo>
                  <a:pt x="0" y="0"/>
                </a:moveTo>
                <a:lnTo>
                  <a:pt x="2336459" y="0"/>
                </a:lnTo>
                <a:lnTo>
                  <a:pt x="2592416" y="116247"/>
                </a:lnTo>
                <a:cubicBezTo>
                  <a:pt x="3612185" y="619837"/>
                  <a:pt x="4480992" y="1418291"/>
                  <a:pt x="5069249" y="2436828"/>
                </a:cubicBezTo>
                <a:cubicBezTo>
                  <a:pt x="6115040" y="4247563"/>
                  <a:pt x="6115237" y="6478704"/>
                  <a:pt x="5069765" y="8289622"/>
                </a:cubicBezTo>
                <a:cubicBezTo>
                  <a:pt x="4612371" y="9081899"/>
                  <a:pt x="3985239" y="9741068"/>
                  <a:pt x="3249334" y="10231935"/>
                </a:cubicBezTo>
                <a:lnTo>
                  <a:pt x="3119309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C3651D6-A4F0-4F3E-8C87-E20A4C76A70A}"/>
              </a:ext>
            </a:extLst>
          </p:cNvPr>
          <p:cNvSpPr/>
          <p:nvPr/>
        </p:nvSpPr>
        <p:spPr>
          <a:xfrm>
            <a:off x="-3144" y="-17143"/>
            <a:ext cx="3750060" cy="6875143"/>
          </a:xfrm>
          <a:custGeom>
            <a:avLst/>
            <a:gdLst>
              <a:gd name="connsiteX0" fmla="*/ 0 w 5625090"/>
              <a:gd name="connsiteY0" fmla="*/ 0 h 10312714"/>
              <a:gd name="connsiteX1" fmla="*/ 1570228 w 5625090"/>
              <a:gd name="connsiteY1" fmla="*/ 0 h 10312714"/>
              <a:gd name="connsiteX2" fmla="*/ 1817757 w 5625090"/>
              <a:gd name="connsiteY2" fmla="*/ 75589 h 10312714"/>
              <a:gd name="connsiteX3" fmla="*/ 4871253 w 5625090"/>
              <a:gd name="connsiteY3" fmla="*/ 2585369 h 10312714"/>
              <a:gd name="connsiteX4" fmla="*/ 4871749 w 5625090"/>
              <a:gd name="connsiteY4" fmla="*/ 8209538 h 10312714"/>
              <a:gd name="connsiteX5" fmla="*/ 2813132 w 5625090"/>
              <a:gd name="connsiteY5" fmla="*/ 10268133 h 10312714"/>
              <a:gd name="connsiteX6" fmla="*/ 2729795 w 5625090"/>
              <a:gd name="connsiteY6" fmla="*/ 10312714 h 10312714"/>
              <a:gd name="connsiteX7" fmla="*/ 910 w 562509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90" h="10312714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C9A1CD-3617-4A19-B301-4B40BA084589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3355813" y="86128"/>
            <a:ext cx="88658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Shyam Dairy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61596" y="1585054"/>
            <a:ext cx="6375420" cy="1065531"/>
            <a:chOff x="4818251" y="1294425"/>
            <a:chExt cx="6375419" cy="1065531"/>
          </a:xfrm>
        </p:grpSpPr>
        <p:grpSp>
          <p:nvGrpSpPr>
            <p:cNvPr id="4" name="Group 3"/>
            <p:cNvGrpSpPr/>
            <p:nvPr/>
          </p:nvGrpSpPr>
          <p:grpSpPr>
            <a:xfrm>
              <a:off x="5805530" y="1363676"/>
              <a:ext cx="5388140" cy="996280"/>
              <a:chOff x="6330876" y="1293506"/>
              <a:chExt cx="5388140" cy="99628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330876" y="1366456"/>
                <a:ext cx="5388140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b="1" dirty="0"/>
                  <a:t>Overview:</a:t>
                </a:r>
                <a:r>
                  <a:rPr lang="en-US" dirty="0"/>
                  <a:t> Shyam Dairy is a small-scale B2C business located in Shahdara, East Delhi, with over 40 years of history.</a:t>
                </a:r>
                <a:endParaRPr lang="en-US" altLang="ko-KR" dirty="0"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01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F730DA-98C4-4E8F-8005-1D8BD939DCCF}"/>
              </a:ext>
            </a:extLst>
          </p:cNvPr>
          <p:cNvSpPr/>
          <p:nvPr/>
        </p:nvSpPr>
        <p:spPr>
          <a:xfrm>
            <a:off x="2180112" y="-10885"/>
            <a:ext cx="3404489" cy="2221398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656510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579019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08110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29625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155160"/>
              <a:gd name="connsiteY0" fmla="*/ 0 h 3348155"/>
              <a:gd name="connsiteX1" fmla="*/ 2718867 w 5155160"/>
              <a:gd name="connsiteY1" fmla="*/ 3332097 h 3348155"/>
              <a:gd name="connsiteX2" fmla="*/ 5155160 w 5155160"/>
              <a:gd name="connsiteY2" fmla="*/ 3348155 h 3348155"/>
              <a:gd name="connsiteX0" fmla="*/ 0 w 5133645"/>
              <a:gd name="connsiteY0" fmla="*/ 0 h 3332097"/>
              <a:gd name="connsiteX1" fmla="*/ 2718867 w 5133645"/>
              <a:gd name="connsiteY1" fmla="*/ 3332097 h 3332097"/>
              <a:gd name="connsiteX2" fmla="*/ 5133645 w 5133645"/>
              <a:gd name="connsiteY2" fmla="*/ 3326639 h 33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3645" h="3332097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44BB29-0A66-4948-8256-50ECEBA91D35}"/>
              </a:ext>
            </a:extLst>
          </p:cNvPr>
          <p:cNvGrpSpPr/>
          <p:nvPr/>
        </p:nvGrpSpPr>
        <p:grpSpPr>
          <a:xfrm>
            <a:off x="5041007" y="2730516"/>
            <a:ext cx="5721571" cy="1038747"/>
            <a:chOff x="4818251" y="1294425"/>
            <a:chExt cx="5721570" cy="103874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A82559-5599-4D5A-9610-EBEB722F5338}"/>
                </a:ext>
              </a:extLst>
            </p:cNvPr>
            <p:cNvGrpSpPr/>
            <p:nvPr/>
          </p:nvGrpSpPr>
          <p:grpSpPr>
            <a:xfrm>
              <a:off x="5905597" y="1363676"/>
              <a:ext cx="4634224" cy="969496"/>
              <a:chOff x="6430943" y="1293506"/>
              <a:chExt cx="4634224" cy="96949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5998D4-5A01-42CC-817B-52C8740C8A2A}"/>
                  </a:ext>
                </a:extLst>
              </p:cNvPr>
              <p:cNvSpPr txBox="1"/>
              <p:nvPr/>
            </p:nvSpPr>
            <p:spPr>
              <a:xfrm>
                <a:off x="6430943" y="1339672"/>
                <a:ext cx="4507692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b="1" dirty="0"/>
                  <a:t>Specialization:</a:t>
                </a:r>
                <a:r>
                  <a:rPr lang="en-US" dirty="0"/>
                  <a:t> Fresh milk, sourced daily from Ghazipur dairy farms, and also sells packaged milk and general store items.</a:t>
                </a:r>
                <a:endParaRPr lang="en-US" altLang="ko-KR" dirty="0"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7FCC03-BE38-4E31-BA43-1507308FD0DD}"/>
                  </a:ext>
                </a:extLst>
              </p:cNvPr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EE8C77-E199-44D2-8B02-F295F4A3CBB3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02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74BA7D-6D7F-4936-880F-8DD878826B98}"/>
              </a:ext>
            </a:extLst>
          </p:cNvPr>
          <p:cNvGrpSpPr/>
          <p:nvPr/>
        </p:nvGrpSpPr>
        <p:grpSpPr>
          <a:xfrm>
            <a:off x="4920927" y="3826946"/>
            <a:ext cx="5721571" cy="958097"/>
            <a:chOff x="4818251" y="1294425"/>
            <a:chExt cx="5721570" cy="95809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6E4B69-300A-40E1-9A49-CB054069CAE8}"/>
                </a:ext>
              </a:extLst>
            </p:cNvPr>
            <p:cNvGrpSpPr/>
            <p:nvPr/>
          </p:nvGrpSpPr>
          <p:grpSpPr>
            <a:xfrm>
              <a:off x="6013847" y="1363676"/>
              <a:ext cx="4525974" cy="888846"/>
              <a:chOff x="6539193" y="1293506"/>
              <a:chExt cx="4525974" cy="88884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8F5396-0B59-435F-AAB2-F07D1D48D501}"/>
                  </a:ext>
                </a:extLst>
              </p:cNvPr>
              <p:cNvSpPr txBox="1"/>
              <p:nvPr/>
            </p:nvSpPr>
            <p:spPr>
              <a:xfrm>
                <a:off x="6539193" y="1536021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b="1" dirty="0"/>
                  <a:t>Unique Selling Point (USP):</a:t>
                </a:r>
                <a:r>
                  <a:rPr lang="en-US" dirty="0"/>
                  <a:t> Quality-rich, unadulterated fresh milk.</a:t>
                </a:r>
                <a:endParaRPr lang="en-US" altLang="ko-KR" dirty="0"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03A8C9-51D7-4DA2-BE18-E07742821825}"/>
                  </a:ext>
                </a:extLst>
              </p:cNvPr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4C304-F9B4-4C4C-8D57-3DC24F0EC2B2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03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F781F5-085A-45A8-8A0D-B72C3BDEC053}"/>
              </a:ext>
            </a:extLst>
          </p:cNvPr>
          <p:cNvGrpSpPr/>
          <p:nvPr/>
        </p:nvGrpSpPr>
        <p:grpSpPr>
          <a:xfrm>
            <a:off x="4561959" y="5021437"/>
            <a:ext cx="5736418" cy="1046715"/>
            <a:chOff x="4818251" y="1294425"/>
            <a:chExt cx="5736417" cy="104671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D8D414-A8CE-47E3-88BF-20584CFE4A18}"/>
                </a:ext>
              </a:extLst>
            </p:cNvPr>
            <p:cNvGrpSpPr/>
            <p:nvPr/>
          </p:nvGrpSpPr>
          <p:grpSpPr>
            <a:xfrm>
              <a:off x="6032129" y="1363676"/>
              <a:ext cx="4522539" cy="977464"/>
              <a:chOff x="6557475" y="1293506"/>
              <a:chExt cx="4522539" cy="97746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B6AD8E-E56F-466C-9458-D44ACFE4459E}"/>
                  </a:ext>
                </a:extLst>
              </p:cNvPr>
              <p:cNvSpPr txBox="1"/>
              <p:nvPr/>
            </p:nvSpPr>
            <p:spPr>
              <a:xfrm>
                <a:off x="6572322" y="1347640"/>
                <a:ext cx="4507692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b="1" dirty="0"/>
                  <a:t>Key Challenge:</a:t>
                </a:r>
                <a:r>
                  <a:rPr lang="en-US" dirty="0"/>
                  <a:t> Competing with cheaper and more accessible packaged milk, affecting sales and customer retention.</a:t>
                </a:r>
                <a:endParaRPr lang="en-US" altLang="ko-KR" dirty="0"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0FEECE-B4CD-4BDE-8D61-829766639AC4}"/>
                  </a:ext>
                </a:extLst>
              </p:cNvPr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6AC71D-06DC-4455-9DEF-5674A52E0BF1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04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6A6DF8A-8591-4A85-ACE4-660919D8E9C8}"/>
              </a:ext>
            </a:extLst>
          </p:cNvPr>
          <p:cNvSpPr/>
          <p:nvPr/>
        </p:nvSpPr>
        <p:spPr>
          <a:xfrm>
            <a:off x="1837372" y="-23082"/>
            <a:ext cx="4245150" cy="3361102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7606" h="5041653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1273512-87A4-4173-893B-258E5B762C94}"/>
              </a:ext>
            </a:extLst>
          </p:cNvPr>
          <p:cNvSpPr/>
          <p:nvPr/>
        </p:nvSpPr>
        <p:spPr>
          <a:xfrm>
            <a:off x="1552668" y="-2942"/>
            <a:ext cx="4510981" cy="4509861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157481"/>
              <a:gd name="connsiteY0" fmla="*/ 0 h 5042211"/>
              <a:gd name="connsiteX1" fmla="*/ 3043967 w 6157481"/>
              <a:gd name="connsiteY1" fmla="*/ 5041653 h 5042211"/>
              <a:gd name="connsiteX2" fmla="*/ 6157481 w 6157481"/>
              <a:gd name="connsiteY2" fmla="*/ 5042211 h 504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57481" h="504221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C48170-CABF-4EBA-AF92-698382BC512A}"/>
              </a:ext>
            </a:extLst>
          </p:cNvPr>
          <p:cNvSpPr/>
          <p:nvPr/>
        </p:nvSpPr>
        <p:spPr>
          <a:xfrm>
            <a:off x="1162388" y="-9791"/>
            <a:ext cx="4386850" cy="5648149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157481"/>
              <a:gd name="connsiteY0" fmla="*/ 0 h 5042211"/>
              <a:gd name="connsiteX1" fmla="*/ 3043967 w 6157481"/>
              <a:gd name="connsiteY1" fmla="*/ 5041653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73403 w 6157481"/>
              <a:gd name="connsiteY1" fmla="*/ 5016076 h 5042211"/>
              <a:gd name="connsiteX2" fmla="*/ 6157481 w 6157481"/>
              <a:gd name="connsiteY2" fmla="*/ 5042211 h 5042211"/>
              <a:gd name="connsiteX0" fmla="*/ 0 w 5453192"/>
              <a:gd name="connsiteY0" fmla="*/ 0 h 5035817"/>
              <a:gd name="connsiteX1" fmla="*/ 2473403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3192" h="5035817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90206-8580-4FC7-A158-1E69B2B51C5E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160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FFC2F3-35E8-46E1-9B02-6BDCAA97BCDE}"/>
              </a:ext>
            </a:extLst>
          </p:cNvPr>
          <p:cNvGrpSpPr/>
          <p:nvPr/>
        </p:nvGrpSpPr>
        <p:grpSpPr>
          <a:xfrm>
            <a:off x="3917204" y="1850145"/>
            <a:ext cx="4971181" cy="4041850"/>
            <a:chOff x="1914525" y="1276351"/>
            <a:chExt cx="5333999" cy="4336841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049B74FC-7694-4B2E-BC5C-112281EAD85A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179E68F0-BE0B-4B54-9AAC-E4A930759587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ACC4DC7-AB32-4E54-B7FF-ABCBE0AED07C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2E41B6F-1030-4813-8F0D-319FC9F31C44}"/>
              </a:ext>
            </a:extLst>
          </p:cNvPr>
          <p:cNvSpPr/>
          <p:nvPr/>
        </p:nvSpPr>
        <p:spPr>
          <a:xfrm>
            <a:off x="5579628" y="2962961"/>
            <a:ext cx="828092" cy="8280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E6E9BB-07C7-4550-B3FC-78A1BC3CBF1B}"/>
              </a:ext>
            </a:extLst>
          </p:cNvPr>
          <p:cNvSpPr/>
          <p:nvPr/>
        </p:nvSpPr>
        <p:spPr>
          <a:xfrm>
            <a:off x="3337511" y="3665679"/>
            <a:ext cx="828092" cy="8280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6699126-10DC-4C4C-A328-AD9EF92B4C8B}"/>
              </a:ext>
            </a:extLst>
          </p:cNvPr>
          <p:cNvSpPr/>
          <p:nvPr/>
        </p:nvSpPr>
        <p:spPr>
          <a:xfrm>
            <a:off x="7803943" y="4403369"/>
            <a:ext cx="828092" cy="82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05519-CF94-4073-AC6F-8E35010F8236}"/>
              </a:ext>
            </a:extLst>
          </p:cNvPr>
          <p:cNvSpPr txBox="1"/>
          <p:nvPr/>
        </p:nvSpPr>
        <p:spPr>
          <a:xfrm>
            <a:off x="5529930" y="2348153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7C0E5A-1352-469D-880D-98C69DCA6318}"/>
              </a:ext>
            </a:extLst>
          </p:cNvPr>
          <p:cNvSpPr txBox="1"/>
          <p:nvPr/>
        </p:nvSpPr>
        <p:spPr>
          <a:xfrm>
            <a:off x="5004066" y="1320825"/>
            <a:ext cx="2921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Difficulty in </a:t>
            </a:r>
            <a:r>
              <a:rPr lang="en-US" sz="1600" b="1" dirty="0"/>
              <a:t>acquiring new customers</a:t>
            </a:r>
            <a:r>
              <a:rPr lang="en-US" sz="1600" dirty="0"/>
              <a:t> due to lack of advertising and competition from cheaper alternatives.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E4F9E7-99BC-4406-A83B-02CE12F80B7C}"/>
              </a:ext>
            </a:extLst>
          </p:cNvPr>
          <p:cNvGrpSpPr/>
          <p:nvPr/>
        </p:nvGrpSpPr>
        <p:grpSpPr>
          <a:xfrm>
            <a:off x="866455" y="4558957"/>
            <a:ext cx="2126423" cy="553998"/>
            <a:chOff x="2551705" y="4283314"/>
            <a:chExt cx="2357003" cy="55399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944F676-145D-448A-96C7-D11A3FD4B50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04A4B3-32D9-458C-BE47-9B682687EDD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50E24A4-1921-4776-8154-9F29C65911EF}"/>
              </a:ext>
            </a:extLst>
          </p:cNvPr>
          <p:cNvSpPr txBox="1"/>
          <p:nvPr/>
        </p:nvSpPr>
        <p:spPr>
          <a:xfrm>
            <a:off x="2374524" y="3724330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26340A-617C-48B4-B292-2A9592B425F0}"/>
              </a:ext>
            </a:extLst>
          </p:cNvPr>
          <p:cNvSpPr txBox="1"/>
          <p:nvPr/>
        </p:nvSpPr>
        <p:spPr>
          <a:xfrm>
            <a:off x="7737819" y="5110088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6A2FE5-89FE-4E9C-B557-D690AAE2FF6E}"/>
              </a:ext>
            </a:extLst>
          </p:cNvPr>
          <p:cNvGrpSpPr/>
          <p:nvPr/>
        </p:nvGrpSpPr>
        <p:grpSpPr>
          <a:xfrm>
            <a:off x="7671696" y="4854051"/>
            <a:ext cx="2663906" cy="553998"/>
            <a:chOff x="2551705" y="4283314"/>
            <a:chExt cx="2357003" cy="55399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9394A0-46E6-427E-AEF0-33BC737A9A0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8A9986-272B-4BCA-8459-DACA2C9BB03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A206C8F-C58F-3D21-E63E-4E6F321360AA}"/>
              </a:ext>
            </a:extLst>
          </p:cNvPr>
          <p:cNvSpPr txBox="1"/>
          <p:nvPr/>
        </p:nvSpPr>
        <p:spPr>
          <a:xfrm>
            <a:off x="821065" y="4558957"/>
            <a:ext cx="33376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Fresh milk priced at ₹77/L compared to ₹68/L for packaged milk showing </a:t>
            </a:r>
            <a:r>
              <a:rPr lang="en-US" altLang="en-US" sz="1600" b="1" dirty="0">
                <a:latin typeface="Arial" panose="020B0604020202020204" pitchFamily="34" charset="0"/>
              </a:rPr>
              <a:t>p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rice sensitivity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altLang="en-US" sz="1600" dirty="0">
                <a:latin typeface="Arial" panose="020B0604020202020204" pitchFamily="34" charset="0"/>
              </a:rPr>
              <a:t>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imited operational hours for fresh milk availability (morning and evening only).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DB2CF-72BD-78A5-D33C-DF9B9A4C5115}"/>
              </a:ext>
            </a:extLst>
          </p:cNvPr>
          <p:cNvSpPr txBox="1"/>
          <p:nvPr/>
        </p:nvSpPr>
        <p:spPr>
          <a:xfrm>
            <a:off x="7821565" y="5739748"/>
            <a:ext cx="32929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Seasonal and pricing factors leading to </a:t>
            </a:r>
            <a:r>
              <a:rPr lang="en-US" sz="1600" b="1" dirty="0"/>
              <a:t>customer churn</a:t>
            </a:r>
            <a:r>
              <a:rPr lang="en-US" sz="1600" dirty="0"/>
              <a:t> and inconsistent demand.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212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/>
      <p:bldP spid="36" grpId="0"/>
      <p:bldP spid="41" grpId="0"/>
      <p:bldP spid="42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86EA203-F418-412C-94C7-C4379C6410FC}"/>
              </a:ext>
            </a:extLst>
          </p:cNvPr>
          <p:cNvSpPr/>
          <p:nvPr/>
        </p:nvSpPr>
        <p:spPr>
          <a:xfrm>
            <a:off x="921204" y="1835204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22573C3-5E9C-4247-9F2A-F404699CAF47}"/>
              </a:ext>
            </a:extLst>
          </p:cNvPr>
          <p:cNvSpPr/>
          <p:nvPr/>
        </p:nvSpPr>
        <p:spPr>
          <a:xfrm rot="14109534">
            <a:off x="3956600" y="3871740"/>
            <a:ext cx="286380" cy="246879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4D3542B-BC3E-4F11-91BF-8F3561E99CF9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508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7B5991A-3026-443E-A66E-68B8CDBF3C3B}"/>
              </a:ext>
            </a:extLst>
          </p:cNvPr>
          <p:cNvSpPr/>
          <p:nvPr/>
        </p:nvSpPr>
        <p:spPr>
          <a:xfrm rot="3309534">
            <a:off x="7940139" y="3796017"/>
            <a:ext cx="286380" cy="246879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1B3C9-D2E8-458F-B627-E84104B43056}"/>
              </a:ext>
            </a:extLst>
          </p:cNvPr>
          <p:cNvSpPr txBox="1"/>
          <p:nvPr/>
        </p:nvSpPr>
        <p:spPr>
          <a:xfrm>
            <a:off x="1413636" y="3345471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ABC51-A98D-4CB8-9527-ECF93D206AE4}"/>
              </a:ext>
            </a:extLst>
          </p:cNvPr>
          <p:cNvSpPr txBox="1"/>
          <p:nvPr/>
        </p:nvSpPr>
        <p:spPr>
          <a:xfrm>
            <a:off x="9666648" y="3283798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8C9A9-CE6F-44D7-9CB8-3E84BEDD3E0F}"/>
              </a:ext>
            </a:extLst>
          </p:cNvPr>
          <p:cNvSpPr txBox="1"/>
          <p:nvPr/>
        </p:nvSpPr>
        <p:spPr>
          <a:xfrm>
            <a:off x="1505096" y="1960476"/>
            <a:ext cx="4107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customer preferences and sales trends.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205B02-5679-4810-9200-74AE07836303}"/>
              </a:ext>
            </a:extLst>
          </p:cNvPr>
          <p:cNvSpPr txBox="1"/>
          <p:nvPr/>
        </p:nvSpPr>
        <p:spPr>
          <a:xfrm>
            <a:off x="7071646" y="4107500"/>
            <a:ext cx="4067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actionable recommendations to increase sales and retain customers.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361BD74-14AF-4D2E-B905-2BB9D5C6E55E}"/>
              </a:ext>
            </a:extLst>
          </p:cNvPr>
          <p:cNvSpPr/>
          <p:nvPr/>
        </p:nvSpPr>
        <p:spPr>
          <a:xfrm>
            <a:off x="6110127" y="3429000"/>
            <a:ext cx="757813" cy="5366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55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D973E179-D3B1-4BA2-A478-84A3251E6A0E}"/>
              </a:ext>
            </a:extLst>
          </p:cNvPr>
          <p:cNvSpPr/>
          <p:nvPr/>
        </p:nvSpPr>
        <p:spPr>
          <a:xfrm>
            <a:off x="6314468" y="1747795"/>
            <a:ext cx="4976385" cy="9623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3D7ED9C5-CE3F-4C4A-A29B-7E30D7BF130B}"/>
              </a:ext>
            </a:extLst>
          </p:cNvPr>
          <p:cNvSpPr/>
          <p:nvPr/>
        </p:nvSpPr>
        <p:spPr>
          <a:xfrm>
            <a:off x="6314468" y="2894018"/>
            <a:ext cx="4976385" cy="9623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99254D37-B791-488F-A6A8-063D5D8DE4E1}"/>
              </a:ext>
            </a:extLst>
          </p:cNvPr>
          <p:cNvSpPr/>
          <p:nvPr/>
        </p:nvSpPr>
        <p:spPr>
          <a:xfrm>
            <a:off x="6314468" y="4040241"/>
            <a:ext cx="4976385" cy="9623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CD80B93-16BF-4732-8DB6-465971D7CE11}"/>
              </a:ext>
            </a:extLst>
          </p:cNvPr>
          <p:cNvSpPr/>
          <p:nvPr/>
        </p:nvSpPr>
        <p:spPr>
          <a:xfrm>
            <a:off x="6314468" y="5186464"/>
            <a:ext cx="4976385" cy="9623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E804CC-4065-49C8-884F-9C3CA44AEEF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964081" y="2228988"/>
            <a:ext cx="2350387" cy="1"/>
          </a:xfrm>
          <a:prstGeom prst="straightConnector1">
            <a:avLst/>
          </a:prstGeom>
          <a:ln w="25400"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FA5BDB9-BA3E-4E71-A663-10BB0C4EBB03}"/>
              </a:ext>
            </a:extLst>
          </p:cNvPr>
          <p:cNvGrpSpPr/>
          <p:nvPr/>
        </p:nvGrpSpPr>
        <p:grpSpPr>
          <a:xfrm>
            <a:off x="1026773" y="1894892"/>
            <a:ext cx="4068000" cy="4068000"/>
            <a:chOff x="2514579" y="1730962"/>
            <a:chExt cx="4068000" cy="4068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E023F3-96ED-4688-926A-1A67B248CD71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Pie 10">
              <a:extLst>
                <a:ext uri="{FF2B5EF4-FFF2-40B4-BE49-F238E27FC236}">
                  <a16:creationId xmlns:a16="http://schemas.microsoft.com/office/drawing/2014/main" id="{A776F697-A039-4233-92A8-B4E8BB1AC4AF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60009"/>
                <a:gd name="adj2" fmla="val 1927144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69CC31-D356-46E3-ABC1-07A57F4D0FC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143470" y="3375211"/>
            <a:ext cx="2170998" cy="1"/>
          </a:xfrm>
          <a:prstGeom prst="straightConnector1">
            <a:avLst/>
          </a:prstGeom>
          <a:ln w="25400">
            <a:solidFill>
              <a:schemeClr val="accent3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2FCB2D-13F1-464F-A62D-22E1A1C8DAFF}"/>
              </a:ext>
            </a:extLst>
          </p:cNvPr>
          <p:cNvGrpSpPr/>
          <p:nvPr/>
        </p:nvGrpSpPr>
        <p:grpSpPr>
          <a:xfrm>
            <a:off x="1386773" y="2254892"/>
            <a:ext cx="3348000" cy="3348000"/>
            <a:chOff x="2514579" y="1730962"/>
            <a:chExt cx="4068000" cy="406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5CE00B-D9C0-4C31-A215-CE360E9FBE20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Pie 14">
              <a:extLst>
                <a:ext uri="{FF2B5EF4-FFF2-40B4-BE49-F238E27FC236}">
                  <a16:creationId xmlns:a16="http://schemas.microsoft.com/office/drawing/2014/main" id="{19D711BB-C56F-48E9-969D-ADE563F53044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45699"/>
                <a:gd name="adj2" fmla="val 4626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B1EC75-2461-4F3D-8846-56A2C3FE13B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43470" y="4521434"/>
            <a:ext cx="2170998" cy="1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176B57-8C6F-451A-823E-1CE152FAF5BD}"/>
              </a:ext>
            </a:extLst>
          </p:cNvPr>
          <p:cNvGrpSpPr/>
          <p:nvPr/>
        </p:nvGrpSpPr>
        <p:grpSpPr>
          <a:xfrm>
            <a:off x="1746773" y="2614892"/>
            <a:ext cx="2628000" cy="2628000"/>
            <a:chOff x="2514579" y="1730962"/>
            <a:chExt cx="4068000" cy="406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89B7B1C-5CA9-4E9D-BC31-CBF962753033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Pie 18">
              <a:extLst>
                <a:ext uri="{FF2B5EF4-FFF2-40B4-BE49-F238E27FC236}">
                  <a16:creationId xmlns:a16="http://schemas.microsoft.com/office/drawing/2014/main" id="{354097B1-AB8D-4230-BA10-64D0505B67F4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76551"/>
                <a:gd name="adj2" fmla="val 52779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3FA14A-A3FA-4164-99D1-2A82DB380ADD}"/>
              </a:ext>
            </a:extLst>
          </p:cNvPr>
          <p:cNvGrpSpPr/>
          <p:nvPr/>
        </p:nvGrpSpPr>
        <p:grpSpPr>
          <a:xfrm>
            <a:off x="2106773" y="2974892"/>
            <a:ext cx="1908000" cy="1908000"/>
            <a:chOff x="2514579" y="1730962"/>
            <a:chExt cx="4068000" cy="406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1988BD-FB79-4844-8D40-98F6A0311128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Pie 21">
              <a:extLst>
                <a:ext uri="{FF2B5EF4-FFF2-40B4-BE49-F238E27FC236}">
                  <a16:creationId xmlns:a16="http://schemas.microsoft.com/office/drawing/2014/main" id="{5D6EE563-F175-4241-B720-8C9948DADABE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15061"/>
                <a:gd name="adj2" fmla="val 79992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8726AD7-8AE3-4A85-A515-424CCC76BC9E}"/>
              </a:ext>
            </a:extLst>
          </p:cNvPr>
          <p:cNvSpPr/>
          <p:nvPr/>
        </p:nvSpPr>
        <p:spPr>
          <a:xfrm>
            <a:off x="2466773" y="3334892"/>
            <a:ext cx="1188000" cy="118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Elbow Connector 23">
            <a:extLst>
              <a:ext uri="{FF2B5EF4-FFF2-40B4-BE49-F238E27FC236}">
                <a16:creationId xmlns:a16="http://schemas.microsoft.com/office/drawing/2014/main" id="{3D89D865-A076-4466-987A-3D0E3E6CFBF9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530754" y="4705272"/>
            <a:ext cx="3783714" cy="962387"/>
          </a:xfrm>
          <a:prstGeom prst="bentConnector3">
            <a:avLst>
              <a:gd name="adj1" fmla="val 99031"/>
            </a:avLst>
          </a:prstGeom>
          <a:ln w="254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FA9C8D-500B-4E2B-932D-A72BEABF9126}"/>
              </a:ext>
            </a:extLst>
          </p:cNvPr>
          <p:cNvGrpSpPr/>
          <p:nvPr/>
        </p:nvGrpSpPr>
        <p:grpSpPr>
          <a:xfrm>
            <a:off x="7264214" y="1781413"/>
            <a:ext cx="3827856" cy="525817"/>
            <a:chOff x="6210998" y="1433695"/>
            <a:chExt cx="2688349" cy="5258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5113B-E1D8-4EA3-9DC6-E53E80F32BEF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90B445-A23E-4E5B-BB89-09D2DE455707}"/>
                </a:ext>
              </a:extLst>
            </p:cNvPr>
            <p:cNvSpPr txBox="1"/>
            <p:nvPr/>
          </p:nvSpPr>
          <p:spPr>
            <a:xfrm>
              <a:off x="6210998" y="1682513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7E36F8-615D-4BF2-9C6C-CF48D7E3A15D}"/>
              </a:ext>
            </a:extLst>
          </p:cNvPr>
          <p:cNvGrpSpPr/>
          <p:nvPr/>
        </p:nvGrpSpPr>
        <p:grpSpPr>
          <a:xfrm>
            <a:off x="6604963" y="2871174"/>
            <a:ext cx="4566142" cy="894209"/>
            <a:chOff x="5747998" y="1381713"/>
            <a:chExt cx="3206856" cy="8942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3FA70F-8F06-4529-8911-1AEC9094CDEF}"/>
                </a:ext>
              </a:extLst>
            </p:cNvPr>
            <p:cNvSpPr txBox="1"/>
            <p:nvPr/>
          </p:nvSpPr>
          <p:spPr>
            <a:xfrm>
              <a:off x="6262377" y="1381713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ACC487-71F8-4B45-BF03-04847753E94F}"/>
                </a:ext>
              </a:extLst>
            </p:cNvPr>
            <p:cNvSpPr txBox="1"/>
            <p:nvPr/>
          </p:nvSpPr>
          <p:spPr>
            <a:xfrm>
              <a:off x="5747998" y="1444925"/>
              <a:ext cx="32068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Data Cleaning:</a:t>
              </a:r>
              <a:r>
                <a:rPr lang="en-US" sz="1600" dirty="0">
                  <a:solidFill>
                    <a:schemeClr val="bg1"/>
                  </a:solidFill>
                </a:rPr>
                <a:t> Addressing missing values, duplicate entries, and inconsistencies using Excel and Python.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7A0B4-0303-4C25-839A-DF4D20868BF0}"/>
              </a:ext>
            </a:extLst>
          </p:cNvPr>
          <p:cNvGrpSpPr/>
          <p:nvPr/>
        </p:nvGrpSpPr>
        <p:grpSpPr>
          <a:xfrm>
            <a:off x="6598754" y="4083949"/>
            <a:ext cx="4493317" cy="852271"/>
            <a:chOff x="5743637" y="1433695"/>
            <a:chExt cx="3155710" cy="85227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C9909AB-5631-4DAA-9BA7-C6C80EEB4B9E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17CF2B-15A7-4ECF-9772-9DAEAB2A106B}"/>
                </a:ext>
              </a:extLst>
            </p:cNvPr>
            <p:cNvSpPr txBox="1"/>
            <p:nvPr/>
          </p:nvSpPr>
          <p:spPr>
            <a:xfrm>
              <a:off x="5743637" y="1454969"/>
              <a:ext cx="3155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Descriptive Analysis:</a:t>
              </a:r>
              <a:r>
                <a:rPr lang="en-US" sz="1600" dirty="0">
                  <a:solidFill>
                    <a:schemeClr val="bg1"/>
                  </a:solidFill>
                </a:rPr>
                <a:t> Identifying trends and key metrics like mean, median, and standard deviation.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A8BB12-6721-4577-9BBA-85810BF41486}"/>
              </a:ext>
            </a:extLst>
          </p:cNvPr>
          <p:cNvGrpSpPr/>
          <p:nvPr/>
        </p:nvGrpSpPr>
        <p:grpSpPr>
          <a:xfrm>
            <a:off x="6695836" y="5223793"/>
            <a:ext cx="4595017" cy="671486"/>
            <a:chOff x="5811819" y="1433695"/>
            <a:chExt cx="3227135" cy="6714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510E86-5655-43DF-9527-51CED004B066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C04737-FDAC-4F5D-BFC2-5638E6E42D1E}"/>
                </a:ext>
              </a:extLst>
            </p:cNvPr>
            <p:cNvSpPr txBox="1"/>
            <p:nvPr/>
          </p:nvSpPr>
          <p:spPr>
            <a:xfrm>
              <a:off x="5811819" y="1520406"/>
              <a:ext cx="3227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Retention &amp; Churn Analysis:</a:t>
              </a:r>
              <a:r>
                <a:rPr lang="en-US" sz="1600" dirty="0">
                  <a:solidFill>
                    <a:schemeClr val="bg1"/>
                  </a:solidFill>
                </a:rPr>
                <a:t> Measuring customer loyalty and acquisition.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Rounded Rectangle 51">
            <a:extLst>
              <a:ext uri="{FF2B5EF4-FFF2-40B4-BE49-F238E27FC236}">
                <a16:creationId xmlns:a16="http://schemas.microsoft.com/office/drawing/2014/main" id="{A8E91347-B957-48E7-83D7-CFE895BBF11A}"/>
              </a:ext>
            </a:extLst>
          </p:cNvPr>
          <p:cNvSpPr/>
          <p:nvPr/>
        </p:nvSpPr>
        <p:spPr>
          <a:xfrm rot="16200000" flipH="1">
            <a:off x="2807826" y="3674118"/>
            <a:ext cx="541062" cy="50955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E648FD-7984-44BA-F017-9C5465724C13}"/>
              </a:ext>
            </a:extLst>
          </p:cNvPr>
          <p:cNvSpPr txBox="1"/>
          <p:nvPr/>
        </p:nvSpPr>
        <p:spPr>
          <a:xfrm>
            <a:off x="6603541" y="1879540"/>
            <a:ext cx="4398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Collection:</a:t>
            </a:r>
            <a:r>
              <a:rPr lang="en-US" dirty="0">
                <a:solidFill>
                  <a:schemeClr val="bg1"/>
                </a:solidFill>
              </a:rPr>
              <a:t> Sales records for fresh and packaged milk (May &amp; October).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1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7">
            <a:extLst>
              <a:ext uri="{FF2B5EF4-FFF2-40B4-BE49-F238E27FC236}">
                <a16:creationId xmlns:a16="http://schemas.microsoft.com/office/drawing/2014/main" id="{08D25EBA-C2E8-40B1-AB67-8986DBB2D3FB}"/>
              </a:ext>
            </a:extLst>
          </p:cNvPr>
          <p:cNvSpPr/>
          <p:nvPr/>
        </p:nvSpPr>
        <p:spPr>
          <a:xfrm>
            <a:off x="6128628" y="3206728"/>
            <a:ext cx="5333665" cy="729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005B2CF1-D420-4BFF-ACBE-58B1F23675AD}"/>
              </a:ext>
            </a:extLst>
          </p:cNvPr>
          <p:cNvSpPr/>
          <p:nvPr/>
        </p:nvSpPr>
        <p:spPr>
          <a:xfrm>
            <a:off x="684887" y="1798398"/>
            <a:ext cx="53640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48690" y="3278876"/>
            <a:ext cx="48428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Key Observations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183F4-4D9A-406C-A0A5-F74D3E80E02F}"/>
              </a:ext>
            </a:extLst>
          </p:cNvPr>
          <p:cNvSpPr txBox="1"/>
          <p:nvPr/>
        </p:nvSpPr>
        <p:spPr>
          <a:xfrm>
            <a:off x="919441" y="2033511"/>
            <a:ext cx="4751360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Daily Sales Trends: Fresh vs. Packaged Milk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4D1821-004E-432C-BE27-47029CC5798A}"/>
              </a:ext>
            </a:extLst>
          </p:cNvPr>
          <p:cNvSpPr txBox="1">
            <a:spLocks/>
          </p:cNvSpPr>
          <p:nvPr/>
        </p:nvSpPr>
        <p:spPr>
          <a:xfrm>
            <a:off x="481899" y="355656"/>
            <a:ext cx="5014125" cy="120762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Findings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16">
            <a:extLst>
              <a:ext uri="{FF2B5EF4-FFF2-40B4-BE49-F238E27FC236}">
                <a16:creationId xmlns:a16="http://schemas.microsoft.com/office/drawing/2014/main" id="{6D994D4F-0BCF-4252-8A42-0A36D4FAD13D}"/>
              </a:ext>
            </a:extLst>
          </p:cNvPr>
          <p:cNvSpPr/>
          <p:nvPr/>
        </p:nvSpPr>
        <p:spPr>
          <a:xfrm>
            <a:off x="6168257" y="4182976"/>
            <a:ext cx="533885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Fresh milk sales were stable in May but showed higher variability in October.</a:t>
            </a:r>
          </a:p>
          <a:p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Packaged milk sales were more consistent across both months.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C65FE48E-9226-EFA3-FDDB-8C433A0BF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30" y="3285241"/>
            <a:ext cx="5362575" cy="277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C037C7-89CE-9472-98C0-BB8FEFC6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28" y="355656"/>
            <a:ext cx="5870539" cy="27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7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D02AC-3A4C-0880-65C9-94743D107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7">
            <a:extLst>
              <a:ext uri="{FF2B5EF4-FFF2-40B4-BE49-F238E27FC236}">
                <a16:creationId xmlns:a16="http://schemas.microsoft.com/office/drawing/2014/main" id="{F42FBAB9-D0A7-EBB4-C402-85241D41BEC6}"/>
              </a:ext>
            </a:extLst>
          </p:cNvPr>
          <p:cNvSpPr/>
          <p:nvPr/>
        </p:nvSpPr>
        <p:spPr>
          <a:xfrm>
            <a:off x="6128628" y="3206728"/>
            <a:ext cx="5333665" cy="729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F387B4BC-9172-1B5F-7BA9-62185E96A627}"/>
              </a:ext>
            </a:extLst>
          </p:cNvPr>
          <p:cNvSpPr/>
          <p:nvPr/>
        </p:nvSpPr>
        <p:spPr>
          <a:xfrm>
            <a:off x="684887" y="1798398"/>
            <a:ext cx="53640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9CC87C-0DF8-42CC-D3E8-FD96008F42D0}"/>
              </a:ext>
            </a:extLst>
          </p:cNvPr>
          <p:cNvSpPr txBox="1"/>
          <p:nvPr/>
        </p:nvSpPr>
        <p:spPr>
          <a:xfrm>
            <a:off x="6448690" y="3278876"/>
            <a:ext cx="48428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Key Observations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4FF054-A20A-2D73-BA03-C2B005A407CE}"/>
              </a:ext>
            </a:extLst>
          </p:cNvPr>
          <p:cNvSpPr txBox="1"/>
          <p:nvPr/>
        </p:nvSpPr>
        <p:spPr>
          <a:xfrm>
            <a:off x="919441" y="2033511"/>
            <a:ext cx="4751360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Customer Retention and Churn 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E89D719-99A1-0D68-539B-50329BFA3D82}"/>
              </a:ext>
            </a:extLst>
          </p:cNvPr>
          <p:cNvSpPr txBox="1">
            <a:spLocks/>
          </p:cNvSpPr>
          <p:nvPr/>
        </p:nvSpPr>
        <p:spPr>
          <a:xfrm>
            <a:off x="481900" y="355656"/>
            <a:ext cx="4898622" cy="120762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Findings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033D0F-AEAD-384D-60ED-2295C381070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128628" y="3859289"/>
            <a:ext cx="5162954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retention indicates customer loyalty.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Churn rate highlights sensitivity to price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availability. 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12321D5-E4FA-1DCC-CC8F-6F265BE8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07" y="3278876"/>
            <a:ext cx="4854597" cy="28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9AC03-D2DB-9762-5A0E-B7BB85EE54A5}"/>
              </a:ext>
            </a:extLst>
          </p:cNvPr>
          <p:cNvSpPr txBox="1"/>
          <p:nvPr/>
        </p:nvSpPr>
        <p:spPr>
          <a:xfrm>
            <a:off x="6283441" y="1806959"/>
            <a:ext cx="34933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Metrics</a:t>
            </a:r>
            <a:r>
              <a:rPr lang="en-US" sz="2000" dirty="0"/>
              <a:t>: </a:t>
            </a:r>
          </a:p>
          <a:p>
            <a:r>
              <a:rPr lang="en-IN" sz="2000" b="0" i="0" dirty="0">
                <a:solidFill>
                  <a:srgbClr val="1F1F1F"/>
                </a:solidFill>
                <a:effectLst/>
                <a:latin typeface="Google Sans"/>
              </a:rPr>
              <a:t>•</a:t>
            </a:r>
            <a:r>
              <a:rPr lang="en-US" sz="2000" dirty="0"/>
              <a:t>Retention Rate: 69.73%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Churn Rate: 18.42%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New Customers: 9</a:t>
            </a:r>
          </a:p>
        </p:txBody>
      </p:sp>
    </p:spTree>
    <p:extLst>
      <p:ext uri="{BB962C8B-B14F-4D97-AF65-F5344CB8AC3E}">
        <p14:creationId xmlns:p14="http://schemas.microsoft.com/office/powerpoint/2010/main" val="324669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715F-E4A2-7884-DF00-D28833F06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7">
            <a:extLst>
              <a:ext uri="{FF2B5EF4-FFF2-40B4-BE49-F238E27FC236}">
                <a16:creationId xmlns:a16="http://schemas.microsoft.com/office/drawing/2014/main" id="{7013EB4C-6950-D759-A8AD-E99458B8660E}"/>
              </a:ext>
            </a:extLst>
          </p:cNvPr>
          <p:cNvSpPr/>
          <p:nvPr/>
        </p:nvSpPr>
        <p:spPr>
          <a:xfrm>
            <a:off x="6128628" y="3206728"/>
            <a:ext cx="5333665" cy="729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32A06BD5-3DFC-6EF5-85AC-03137A601745}"/>
              </a:ext>
            </a:extLst>
          </p:cNvPr>
          <p:cNvSpPr/>
          <p:nvPr/>
        </p:nvSpPr>
        <p:spPr>
          <a:xfrm>
            <a:off x="684887" y="1798398"/>
            <a:ext cx="53640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05113A-2128-81D4-0180-249F450CD4D2}"/>
              </a:ext>
            </a:extLst>
          </p:cNvPr>
          <p:cNvSpPr txBox="1"/>
          <p:nvPr/>
        </p:nvSpPr>
        <p:spPr>
          <a:xfrm>
            <a:off x="6448690" y="3278876"/>
            <a:ext cx="48428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Key Observations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76894-9158-EF8A-C2A9-B50401878349}"/>
              </a:ext>
            </a:extLst>
          </p:cNvPr>
          <p:cNvSpPr txBox="1"/>
          <p:nvPr/>
        </p:nvSpPr>
        <p:spPr>
          <a:xfrm>
            <a:off x="919441" y="2033511"/>
            <a:ext cx="4751360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Local Milk Sales: May vs. October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CEE5AE2C-21AD-B3AA-FFED-20E208F161AE}"/>
              </a:ext>
            </a:extLst>
          </p:cNvPr>
          <p:cNvSpPr txBox="1">
            <a:spLocks/>
          </p:cNvSpPr>
          <p:nvPr/>
        </p:nvSpPr>
        <p:spPr>
          <a:xfrm>
            <a:off x="481900" y="355656"/>
            <a:ext cx="5362575" cy="120762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Findings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8B1052-F945-79F9-2D0B-CFE7F14D8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169" y="3935796"/>
            <a:ext cx="5103446" cy="28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May sales were stable with consistent demand, while October showed significant fluctuations.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00" dirty="0"/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October's sales dips highlight sensitivity to price changes and seasonal factors.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Lower average daily sales in October reflect a decline in demand compared to May.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600" dirty="0"/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Variability in October sales suggests a need for price stability and targeted promotions.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0462A-90C6-8101-4BEC-709A7BA2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87" y="3206729"/>
            <a:ext cx="5283709" cy="3166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32E2D-A8C5-7CB5-A8A6-F55C88AD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527" y="400470"/>
            <a:ext cx="4925032" cy="262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7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962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973016" y="318853"/>
            <a:ext cx="10245967" cy="61555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0BCABFB-4CA8-4E96-B04B-7524142EC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984600"/>
              </p:ext>
            </p:extLst>
          </p:nvPr>
        </p:nvGraphicFramePr>
        <p:xfrm>
          <a:off x="2031999" y="1253259"/>
          <a:ext cx="8128000" cy="50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2617">
                  <a:extLst>
                    <a:ext uri="{9D8B030D-6E8A-4147-A177-3AD203B41FA5}">
                      <a16:colId xmlns:a16="http://schemas.microsoft.com/office/drawing/2014/main" val="3767063909"/>
                    </a:ext>
                  </a:extLst>
                </a:gridCol>
                <a:gridCol w="5295383">
                  <a:extLst>
                    <a:ext uri="{9D8B030D-6E8A-4147-A177-3AD203B41FA5}">
                      <a16:colId xmlns:a16="http://schemas.microsoft.com/office/drawing/2014/main" val="3783815012"/>
                    </a:ext>
                  </a:extLst>
                </a:gridCol>
              </a:tblGrid>
              <a:tr h="646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Trend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Insight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98309"/>
                  </a:ext>
                </a:extLst>
              </a:tr>
              <a:tr h="11718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 Sales Trends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milk showed higher variability in October compared to May. Packaged milk remained stable.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239379"/>
                  </a:ext>
                </a:extLst>
              </a:tr>
              <a:tr h="9307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Retention &amp; Churn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Retention rate: 69.73% (strong loyalty), but churn rate: 18.42% indicates improvement is needed.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147530"/>
                  </a:ext>
                </a:extLst>
              </a:tr>
              <a:tr h="11718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 Preferences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Packaged milk consistently outperformed fresh milk due to lower price and round-the-clock availability.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139514"/>
                  </a:ext>
                </a:extLst>
              </a:tr>
              <a:tr h="11718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Milk Variability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 milk sales were more sensitive to price and seasonal factors, highlighting unpredictability in October.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26143"/>
                  </a:ext>
                </a:extLst>
              </a:tr>
            </a:tbl>
          </a:graphicData>
        </a:graphic>
      </p:graphicFrame>
      <p:sp>
        <p:nvSpPr>
          <p:cNvPr id="13" name="L-Shape 12">
            <a:extLst>
              <a:ext uri="{FF2B5EF4-FFF2-40B4-BE49-F238E27FC236}">
                <a16:creationId xmlns:a16="http://schemas.microsoft.com/office/drawing/2014/main" id="{EF20AFF3-B198-796C-8B36-445F5721597B}"/>
              </a:ext>
            </a:extLst>
          </p:cNvPr>
          <p:cNvSpPr/>
          <p:nvPr/>
        </p:nvSpPr>
        <p:spPr>
          <a:xfrm rot="10800000">
            <a:off x="11301542" y="126507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1839985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6315</TotalTime>
  <Words>629</Words>
  <Application>Microsoft Office PowerPoint</Application>
  <PresentationFormat>Widescreen</PresentationFormat>
  <Paragraphs>91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Segoe UI Light</vt:lpstr>
      <vt:lpstr>Times New Roman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TANYA sharma</cp:lastModifiedBy>
  <cp:revision>106</cp:revision>
  <dcterms:created xsi:type="dcterms:W3CDTF">2018-04-24T17:14:44Z</dcterms:created>
  <dcterms:modified xsi:type="dcterms:W3CDTF">2024-12-01T16:19:40Z</dcterms:modified>
</cp:coreProperties>
</file>